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8BE3CF-B594-445A-B38E-C0D55FE743E2}">
  <a:tblStyle styleId="{FF8BE3CF-B594-445A-B38E-C0D55FE743E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7780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" lvl="2" marL="361950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3975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" lvl="4" marL="71755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 is the main unit of data storage. It has rows, columns and cells. Cells contain stored data. Each column has a data type. Types can be VARCHAR(String), INT, DATE etc.</a:t>
            </a:r>
          </a:p>
        </p:txBody>
      </p:sp>
      <p:sp>
        <p:nvSpPr>
          <p:cNvPr id="301" name="Shape 301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537" name="Shape 537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000" u="none" cap="none" strike="noStrik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-1999" l="0" r="0" t="-1998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Shape 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49687" cy="6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0" name="Shape 40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7" name="Shape 47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8" name="Shape 48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25000"/>
              <a:buFont typeface="Noto Sans Symbols"/>
              <a:buNone/>
            </a:pPr>
            <a:r>
              <a:rPr b="1" lang="en-US" sz="100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hyperlink" Target="http://softuni.or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pachefriends.org/index.html" TargetMode="External"/><Relationship Id="rId4" Type="http://schemas.openxmlformats.org/officeDocument/2006/relationships/hyperlink" Target="http://www.mysql.com/" TargetMode="External"/><Relationship Id="rId11" Type="http://schemas.openxmlformats.org/officeDocument/2006/relationships/image" Target="../media/image29.png"/><Relationship Id="rId10" Type="http://schemas.openxmlformats.org/officeDocument/2006/relationships/image" Target="../media/image44.png"/><Relationship Id="rId9" Type="http://schemas.openxmlformats.org/officeDocument/2006/relationships/image" Target="../media/image27.png"/><Relationship Id="rId5" Type="http://schemas.openxmlformats.org/officeDocument/2006/relationships/hyperlink" Target="https://www.heidisql.com/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3.jp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hyperlink" Target="http://www.telenor.bg/" TargetMode="External"/><Relationship Id="rId11" Type="http://schemas.openxmlformats.org/officeDocument/2006/relationships/image" Target="../media/image45.png"/><Relationship Id="rId10" Type="http://schemas.openxmlformats.org/officeDocument/2006/relationships/hyperlink" Target="http://www.softwaregroup-bg.com/" TargetMode="External"/><Relationship Id="rId21" Type="http://schemas.openxmlformats.org/officeDocument/2006/relationships/image" Target="../media/image52.png"/><Relationship Id="rId13" Type="http://schemas.openxmlformats.org/officeDocument/2006/relationships/image" Target="../media/image48.png"/><Relationship Id="rId12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softuni.bg/courses/php-basics/" TargetMode="External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5" Type="http://schemas.openxmlformats.org/officeDocument/2006/relationships/image" Target="../media/image49.png"/><Relationship Id="rId14" Type="http://schemas.openxmlformats.org/officeDocument/2006/relationships/hyperlink" Target="http://www.infragistics.com/" TargetMode="External"/><Relationship Id="rId17" Type="http://schemas.openxmlformats.org/officeDocument/2006/relationships/image" Target="../media/image47.png"/><Relationship Id="rId16" Type="http://schemas.openxmlformats.org/officeDocument/2006/relationships/hyperlink" Target="http://netpeak.bg/" TargetMode="External"/><Relationship Id="rId5" Type="http://schemas.openxmlformats.org/officeDocument/2006/relationships/image" Target="../media/image42.png"/><Relationship Id="rId19" Type="http://schemas.openxmlformats.org/officeDocument/2006/relationships/image" Target="../media/image53.png"/><Relationship Id="rId6" Type="http://schemas.openxmlformats.org/officeDocument/2006/relationships/hyperlink" Target="http://xs-software.com/" TargetMode="External"/><Relationship Id="rId18" Type="http://schemas.openxmlformats.org/officeDocument/2006/relationships/hyperlink" Target="http://www.superhosting.bg/" TargetMode="External"/><Relationship Id="rId7" Type="http://schemas.openxmlformats.org/officeDocument/2006/relationships/image" Target="../media/image43.png"/><Relationship Id="rId8" Type="http://schemas.openxmlformats.org/officeDocument/2006/relationships/hyperlink" Target="http://smartit.bg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php.net/manual/" TargetMode="External"/><Relationship Id="rId9" Type="http://schemas.openxmlformats.org/officeDocument/2006/relationships/image" Target="../media/image50.png"/><Relationship Id="rId5" Type="http://schemas.openxmlformats.org/officeDocument/2006/relationships/hyperlink" Target="http://www.php.net/manual/en/cc.license.php" TargetMode="External"/><Relationship Id="rId6" Type="http://schemas.openxmlformats.org/officeDocument/2006/relationships/hyperlink" Target="http://php-uroci.devbg.org/" TargetMode="External"/><Relationship Id="rId7" Type="http://schemas.openxmlformats.org/officeDocument/2006/relationships/hyperlink" Target="http://creativecommons.org/licenses/by-nc-sa/3.0/deed.en_US" TargetMode="External"/><Relationship Id="rId8" Type="http://schemas.openxmlformats.org/officeDocument/2006/relationships/hyperlink" Target="http://creativecommons.org/licenses/by-nc-sa/4.0/" TargetMode="External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hyperlink" Target="http://www.facebook.com/SoftwareUniversity" TargetMode="External"/><Relationship Id="rId10" Type="http://schemas.openxmlformats.org/officeDocument/2006/relationships/image" Target="../media/image1.png"/><Relationship Id="rId13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softuni.org/" TargetMode="External"/><Relationship Id="rId15" Type="http://schemas.openxmlformats.org/officeDocument/2006/relationships/hyperlink" Target="http://softuni.bg/" TargetMode="External"/><Relationship Id="rId14" Type="http://schemas.openxmlformats.org/officeDocument/2006/relationships/image" Target="../media/image55.png"/><Relationship Id="rId16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579812" y="457200"/>
            <a:ext cx="7910299" cy="1476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MySQL Introduction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579812" y="1965299"/>
            <a:ext cx="7910299" cy="1311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do RDBMS work?</a:t>
            </a:r>
          </a:p>
          <a:p>
            <a: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684212" y="4410539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684213" y="4880438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60" name="Shape 60"/>
          <p:cNvSpPr txBox="1"/>
          <p:nvPr>
            <p:ph idx="6" type="body"/>
          </p:nvPr>
        </p:nvSpPr>
        <p:spPr>
          <a:xfrm>
            <a:off x="684212" y="5641061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61" name="Shape 61"/>
          <p:cNvSpPr txBox="1"/>
          <p:nvPr>
            <p:ph idx="7" type="body"/>
          </p:nvPr>
        </p:nvSpPr>
        <p:spPr>
          <a:xfrm>
            <a:off x="684212" y="5982223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62" name="Shape 62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783" y="3219091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EC9D11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3" name="Shape 63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1115" l="-50417" r="-4532" t="-1115"/>
          <a:stretch/>
        </p:blipFill>
        <p:spPr>
          <a:xfrm>
            <a:off x="6767513" y="3124200"/>
            <a:ext cx="4722812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oftuni.bg" id="64" name="Shape 64" title="SoftUni Code Wizard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3584613" y="3968769"/>
            <a:ext cx="2128797" cy="23383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 rot="576164">
            <a:off x="4927704" y="3807577"/>
            <a:ext cx="1872629" cy="72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Intro to </a:t>
            </a: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MySQL &amp; DB</a:t>
            </a:r>
          </a:p>
        </p:txBody>
      </p:sp>
      <p:pic>
        <p:nvPicPr>
          <p:cNvPr descr="http://softuni.org" id="66" name="Shape 66" title="Software University Foundatio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-15226" l="-5359" r="-5359" t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EC9D11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618379">
            <a:off x="6536777" y="4133847"/>
            <a:ext cx="3134069" cy="23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Storing data is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primary reason to use a Database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Flat storage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eventually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runs into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issues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with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Ease of updating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Redundancy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Importance</a:t>
            </a:r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Storage vs. Management (2)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612" y="3352800"/>
            <a:ext cx="3134069" cy="23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Database Engine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3845599" y="685800"/>
            <a:ext cx="4757195" cy="4645869"/>
            <a:chOff x="3274100" y="914400"/>
            <a:chExt cx="4757195" cy="4645869"/>
          </a:xfrm>
        </p:grpSpPr>
        <p:pic>
          <p:nvPicPr>
            <p:cNvPr id="169" name="Shape 1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313" y="914400"/>
              <a:ext cx="3879982" cy="3879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Shape 1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853782">
              <a:off x="3729181" y="2505534"/>
              <a:ext cx="2739800" cy="24405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Server uses the Client-Server Model</a:t>
            </a: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Database Engine Flow</a:t>
            </a:r>
          </a:p>
        </p:txBody>
      </p:sp>
      <p:grpSp>
        <p:nvGrpSpPr>
          <p:cNvPr id="178" name="Shape 178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179" name="Shape 179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fmla="val 5385" name="adj"/>
              </a:avLst>
            </a:prstGeom>
            <a:noFill/>
            <a:ln cap="flat" cmpd="sng" w="57150">
              <a:solidFill>
                <a:srgbClr val="F3CD60"/>
              </a:solidFill>
              <a:prstDash val="dash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FBEEDC"/>
                  </a:solidFill>
                  <a:latin typeface="Consolas"/>
                  <a:ea typeface="Consolas"/>
                  <a:cs typeface="Consolas"/>
                  <a:sym typeface="Consolas"/>
                </a:rPr>
                <a:t>Clients</a:t>
              </a:r>
            </a:p>
          </p:txBody>
        </p:sp>
        <p:grpSp>
          <p:nvGrpSpPr>
            <p:cNvPr id="180" name="Shape 180"/>
            <p:cNvGrpSpPr/>
            <p:nvPr/>
          </p:nvGrpSpPr>
          <p:grpSpPr>
            <a:xfrm>
              <a:off x="684212" y="2622407"/>
              <a:ext cx="2357895" cy="2422986"/>
              <a:chOff x="608012" y="2419350"/>
              <a:chExt cx="2760299" cy="2836499"/>
            </a:xfrm>
          </p:grpSpPr>
          <p:pic>
            <p:nvPicPr>
              <p:cNvPr id="181" name="Shape 1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151062" y="4038600"/>
                <a:ext cx="1217249" cy="1217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Shape 1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Shape 18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79512" y="2419350"/>
                <a:ext cx="1616659" cy="16166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4" name="Shape 184"/>
          <p:cNvSpPr/>
          <p:nvPr/>
        </p:nvSpPr>
        <p:spPr>
          <a:xfrm>
            <a:off x="3289838" y="2970881"/>
            <a:ext cx="12954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18A4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</a:p>
        </p:txBody>
      </p:sp>
      <p:sp>
        <p:nvSpPr>
          <p:cNvPr id="186" name="Shape 186"/>
          <p:cNvSpPr/>
          <p:nvPr/>
        </p:nvSpPr>
        <p:spPr>
          <a:xfrm>
            <a:off x="7623146" y="2970881"/>
            <a:ext cx="12954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18A4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</a:p>
        </p:txBody>
      </p:sp>
      <p:sp>
        <p:nvSpPr>
          <p:cNvPr id="188" name="Shape 188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18A4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18A4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</p:txBody>
      </p:sp>
      <p:grpSp>
        <p:nvGrpSpPr>
          <p:cNvPr id="192" name="Shape 192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93" name="Shape 1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35485" y="2787349"/>
              <a:ext cx="2314342" cy="2314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fmla="val 5385" name="adj"/>
              </a:avLst>
            </a:prstGeom>
            <a:noFill/>
            <a:ln cap="flat" cmpd="sng" w="57150">
              <a:solidFill>
                <a:srgbClr val="F3CD60"/>
              </a:solidFill>
              <a:prstDash val="dash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FBEEDC"/>
                  </a:solidFill>
                  <a:latin typeface="Consolas"/>
                  <a:ea typeface="Consolas"/>
                  <a:cs typeface="Consolas"/>
                  <a:sym typeface="Consolas"/>
                </a:rPr>
                <a:t>Engine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96" name="Shape 1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45248" y="2963782"/>
              <a:ext cx="1739115" cy="1739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Shape 197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fmla="val 5385" name="adj"/>
              </a:avLst>
            </a:prstGeom>
            <a:noFill/>
            <a:ln cap="flat" cmpd="sng" w="57150">
              <a:solidFill>
                <a:srgbClr val="F3CD60"/>
              </a:solidFill>
              <a:prstDash val="dash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2800">
                  <a:solidFill>
                    <a:srgbClr val="FBEEDC"/>
                  </a:solidFill>
                  <a:latin typeface="Consolas"/>
                  <a:ea typeface="Consolas"/>
                  <a:cs typeface="Consolas"/>
                  <a:sym typeface="Consolas"/>
                </a:rPr>
                <a:t>Database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261" y="1151241"/>
            <a:ext cx="7441137" cy="557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Top Database Engines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865812" y="5638800"/>
            <a:ext cx="54981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http://db-engines.com/en/ranking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13" y="1775709"/>
            <a:ext cx="81534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Relational database (RDBMS)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Document-oriented database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Key-value database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TimeSeries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Triplestore</a:t>
            </a:r>
          </a:p>
          <a:p>
            <a:pPr indent="-228600" lvl="0" marL="457200" rtl="0">
              <a:spcBef>
                <a:spcPts val="0"/>
              </a:spcBef>
            </a:pPr>
            <a:r>
              <a:rPr i="1" lang="en-US"/>
              <a:t>...many more</a:t>
            </a:r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DataBase Types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database is an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organized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collection of information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imposes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rules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the contained data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Relational storage first proposed by Edgar Codd in 1970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30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elational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anagement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ystem provides tools to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manage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database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parses requests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user and takes the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appropriate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action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user doesn't have direct access to the stored data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Databases and RDBMS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912813" y="4953000"/>
            <a:ext cx="10363200" cy="820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MySQL / MariaDB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912813" y="5754968"/>
            <a:ext cx="10363200" cy="71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:\Users\MadWings\Desktop\mysql-logo.jpg"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2341" y="2402550"/>
            <a:ext cx="3144163" cy="1313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XAMPP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Official MySQL Server</a:t>
            </a:r>
            <a:r>
              <a:rPr lang="en-US">
                <a:solidFill>
                  <a:schemeClr val="accent1"/>
                </a:solidFill>
              </a:rPr>
              <a:t> or MariaDB Server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HeidiSQL</a:t>
            </a:r>
            <a:r>
              <a:rPr lang="en-US"/>
              <a:t>, DataGrip or something else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Download Clients &amp; Servers</a:t>
            </a:r>
          </a:p>
        </p:txBody>
      </p:sp>
      <p:pic>
        <p:nvPicPr>
          <p:cNvPr descr="C:\Users\MadWings\Desktop\XAMPP-Logo.png" id="245" name="Shape 2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999" y="2209500"/>
            <a:ext cx="3827064" cy="1314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MadWings\Desktop\mysql-logo.jpg" id="246" name="Shape 2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8428" y="2209800"/>
            <a:ext cx="3144163" cy="131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1045" y="2424620"/>
            <a:ext cx="3348025" cy="98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MadWings\Desktop\cargar-base-de-datos-con-heidisql.png" id="248" name="Shape 2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311" y="4816348"/>
            <a:ext cx="3865167" cy="16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10">
            <a:alphaModFix/>
          </a:blip>
          <a:srcRect b="31661" l="0" r="0" t="0"/>
          <a:stretch/>
        </p:blipFill>
        <p:spPr>
          <a:xfrm>
            <a:off x="5082625" y="4816350"/>
            <a:ext cx="4000528" cy="17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26475" y="4816339"/>
            <a:ext cx="2668749" cy="155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Logical Storage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Instance</a:t>
            </a:r>
          </a:p>
          <a:p>
            <a:pPr indent="-241193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Database/</a:t>
            </a:r>
            <a:r>
              <a:rPr lang="en-US"/>
              <a:t>Schema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Physical Storage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files and Log files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pages</a:t>
            </a:r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MySQL Server Architecture</a:t>
            </a:r>
          </a:p>
        </p:txBody>
      </p:sp>
      <p:sp>
        <p:nvSpPr>
          <p:cNvPr id="258" name="Shape 258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Instance</a:t>
            </a:r>
          </a:p>
        </p:txBody>
      </p:sp>
      <p:sp>
        <p:nvSpPr>
          <p:cNvPr id="259" name="Shape 259"/>
          <p:cNvSpPr/>
          <p:nvPr/>
        </p:nvSpPr>
        <p:spPr>
          <a:xfrm>
            <a:off x="5250180" y="1905000"/>
            <a:ext cx="3817620" cy="2202543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</a:p>
        </p:txBody>
      </p:sp>
      <p:sp>
        <p:nvSpPr>
          <p:cNvPr id="260" name="Shape 260"/>
          <p:cNvSpPr/>
          <p:nvPr/>
        </p:nvSpPr>
        <p:spPr>
          <a:xfrm>
            <a:off x="5408612" y="2361828"/>
            <a:ext cx="1094400" cy="475200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</a:p>
        </p:txBody>
      </p:sp>
      <p:sp>
        <p:nvSpPr>
          <p:cNvPr id="261" name="Shape 261"/>
          <p:cNvSpPr/>
          <p:nvPr/>
        </p:nvSpPr>
        <p:spPr>
          <a:xfrm>
            <a:off x="6586748" y="2361828"/>
            <a:ext cx="1094400" cy="475200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</a:p>
        </p:txBody>
      </p:sp>
      <p:sp>
        <p:nvSpPr>
          <p:cNvPr id="262" name="Shape 262"/>
          <p:cNvSpPr/>
          <p:nvPr/>
        </p:nvSpPr>
        <p:spPr>
          <a:xfrm>
            <a:off x="7764884" y="2361828"/>
            <a:ext cx="1094400" cy="475200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</a:p>
        </p:txBody>
      </p:sp>
      <p:sp>
        <p:nvSpPr>
          <p:cNvPr id="263" name="Shape 263"/>
          <p:cNvSpPr/>
          <p:nvPr/>
        </p:nvSpPr>
        <p:spPr>
          <a:xfrm>
            <a:off x="9195408" y="1905000"/>
            <a:ext cx="2185355" cy="1012371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</a:p>
        </p:txBody>
      </p:sp>
      <p:sp>
        <p:nvSpPr>
          <p:cNvPr id="264" name="Shape 264"/>
          <p:cNvSpPr/>
          <p:nvPr/>
        </p:nvSpPr>
        <p:spPr>
          <a:xfrm>
            <a:off x="9195408" y="3095172"/>
            <a:ext cx="2185355" cy="1012371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</a:p>
        </p:txBody>
      </p:sp>
      <p:grpSp>
        <p:nvGrpSpPr>
          <p:cNvPr id="265" name="Shape 265"/>
          <p:cNvGrpSpPr/>
          <p:nvPr/>
        </p:nvGrpSpPr>
        <p:grpSpPr>
          <a:xfrm>
            <a:off x="5103800" y="4876591"/>
            <a:ext cx="6400800" cy="1757939"/>
            <a:chOff x="5103812" y="4876800"/>
            <a:chExt cx="6400800" cy="1423202"/>
          </a:xfrm>
        </p:grpSpPr>
        <p:pic>
          <p:nvPicPr>
            <p:cNvPr id="266" name="Shape 2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83802" y="5155321"/>
              <a:ext cx="862384" cy="862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Shape 267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fmla="val 5385" name="adj"/>
              </a:avLst>
            </a:prstGeom>
            <a:noFill/>
            <a:ln cap="flat" cmpd="sng" w="57150">
              <a:solidFill>
                <a:srgbClr val="F3CD60"/>
              </a:solidFill>
              <a:prstDash val="dash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68" name="Shape 268"/>
          <p:cNvSpPr/>
          <p:nvPr/>
        </p:nvSpPr>
        <p:spPr>
          <a:xfrm>
            <a:off x="6527558" y="5359962"/>
            <a:ext cx="2331900" cy="1191300"/>
          </a:xfrm>
          <a:prstGeom prst="roundRect">
            <a:avLst>
              <a:gd fmla="val 5319" name="adj"/>
            </a:avLst>
          </a:prstGeom>
          <a:solidFill>
            <a:srgbClr val="F0A22E">
              <a:alpha val="24705"/>
            </a:srgbClr>
          </a:solidFill>
          <a:ln cap="flat" cmpd="sng" w="38100">
            <a:solidFill>
              <a:srgbClr val="F3CD6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18A4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9047321" y="5359962"/>
            <a:ext cx="2331900" cy="1191300"/>
          </a:xfrm>
          <a:prstGeom prst="roundRect">
            <a:avLst>
              <a:gd fmla="val 5319" name="adj"/>
            </a:avLst>
          </a:prstGeom>
          <a:solidFill>
            <a:schemeClr val="accent2">
              <a:alpha val="24705"/>
            </a:schemeClr>
          </a:solidFill>
          <a:ln cap="flat" cmpd="sng" w="38100">
            <a:solidFill>
              <a:schemeClr val="accent2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Logs</a:t>
            </a:r>
          </a:p>
        </p:txBody>
      </p:sp>
      <p:grpSp>
        <p:nvGrpSpPr>
          <p:cNvPr id="271" name="Shape 271"/>
          <p:cNvGrpSpPr/>
          <p:nvPr/>
        </p:nvGrpSpPr>
        <p:grpSpPr>
          <a:xfrm>
            <a:off x="9085262" y="5880904"/>
            <a:ext cx="609600" cy="533400"/>
            <a:chOff x="3998912" y="2209800"/>
            <a:chExt cx="609600" cy="533400"/>
          </a:xfrm>
        </p:grpSpPr>
        <p:sp>
          <p:nvSpPr>
            <p:cNvPr id="272" name="Shape 2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rgbClr val="00B050">
                <a:alpha val="24705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Shape 2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74" name="Shape 274"/>
          <p:cNvGrpSpPr/>
          <p:nvPr/>
        </p:nvGrpSpPr>
        <p:grpSpPr>
          <a:xfrm>
            <a:off x="9628847" y="5880904"/>
            <a:ext cx="609600" cy="533400"/>
            <a:chOff x="3998912" y="2209800"/>
            <a:chExt cx="609600" cy="533400"/>
          </a:xfrm>
        </p:grpSpPr>
        <p:sp>
          <p:nvSpPr>
            <p:cNvPr id="275" name="Shape 275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rgbClr val="00B050">
                <a:alpha val="24705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Shape 276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77" name="Shape 277"/>
          <p:cNvGrpSpPr/>
          <p:nvPr/>
        </p:nvGrpSpPr>
        <p:grpSpPr>
          <a:xfrm>
            <a:off x="10172432" y="5880904"/>
            <a:ext cx="609600" cy="533400"/>
            <a:chOff x="3998912" y="2209800"/>
            <a:chExt cx="609600" cy="533400"/>
          </a:xfrm>
        </p:grpSpPr>
        <p:sp>
          <p:nvSpPr>
            <p:cNvPr id="278" name="Shape 278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rgbClr val="00B050">
                <a:alpha val="24705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80" name="Shape 280"/>
          <p:cNvGrpSpPr/>
          <p:nvPr/>
        </p:nvGrpSpPr>
        <p:grpSpPr>
          <a:xfrm>
            <a:off x="10716017" y="5880904"/>
            <a:ext cx="609600" cy="533400"/>
            <a:chOff x="3998912" y="2209800"/>
            <a:chExt cx="609600" cy="533400"/>
          </a:xfrm>
        </p:grpSpPr>
        <p:sp>
          <p:nvSpPr>
            <p:cNvPr id="281" name="Shape 281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rgbClr val="00B050">
                <a:alpha val="24705"/>
              </a:srgbClr>
            </a:solidFill>
            <a:ln cap="flat" cmpd="sng" w="12700">
              <a:solidFill>
                <a:srgbClr val="00B05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6551136" y="5880904"/>
            <a:ext cx="609600" cy="533400"/>
            <a:chOff x="3998912" y="2209800"/>
            <a:chExt cx="609600" cy="533400"/>
          </a:xfrm>
        </p:grpSpPr>
        <p:sp>
          <p:nvSpPr>
            <p:cNvPr id="284" name="Shape 28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chemeClr val="accent1">
                <a:alpha val="24705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Shape 28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7094721" y="5880904"/>
            <a:ext cx="609600" cy="533400"/>
            <a:chOff x="3998912" y="2209800"/>
            <a:chExt cx="609600" cy="533400"/>
          </a:xfrm>
        </p:grpSpPr>
        <p:sp>
          <p:nvSpPr>
            <p:cNvPr id="287" name="Shape 287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chemeClr val="accent1">
                <a:alpha val="24705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Shape 288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89" name="Shape 289"/>
          <p:cNvGrpSpPr/>
          <p:nvPr/>
        </p:nvGrpSpPr>
        <p:grpSpPr>
          <a:xfrm>
            <a:off x="7638306" y="5880904"/>
            <a:ext cx="609600" cy="533400"/>
            <a:chOff x="3998912" y="2209800"/>
            <a:chExt cx="609600" cy="533400"/>
          </a:xfrm>
        </p:grpSpPr>
        <p:sp>
          <p:nvSpPr>
            <p:cNvPr id="290" name="Shape 29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chemeClr val="accent1">
                <a:alpha val="24705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grpSp>
        <p:nvGrpSpPr>
          <p:cNvPr id="292" name="Shape 292"/>
          <p:cNvGrpSpPr/>
          <p:nvPr/>
        </p:nvGrpSpPr>
        <p:grpSpPr>
          <a:xfrm>
            <a:off x="8181891" y="5880904"/>
            <a:ext cx="609600" cy="533400"/>
            <a:chOff x="3998912" y="2209800"/>
            <a:chExt cx="609600" cy="533400"/>
          </a:xfrm>
        </p:grpSpPr>
        <p:sp>
          <p:nvSpPr>
            <p:cNvPr id="293" name="Shape 293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fmla="val 44167" name="adj"/>
              </a:avLst>
            </a:prstGeom>
            <a:solidFill>
              <a:schemeClr val="accent1">
                <a:alpha val="24705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☰</a:t>
              </a:r>
            </a:p>
          </p:txBody>
        </p:sp>
      </p:grpSp>
      <p:sp>
        <p:nvSpPr>
          <p:cNvPr id="295" name="Shape 295"/>
          <p:cNvSpPr/>
          <p:nvPr/>
        </p:nvSpPr>
        <p:spPr>
          <a:xfrm>
            <a:off x="5433662" y="2942778"/>
            <a:ext cx="1094400" cy="475200"/>
          </a:xfrm>
          <a:prstGeom prst="roundRect">
            <a:avLst>
              <a:gd fmla="val 5319" name="adj"/>
            </a:avLst>
          </a:prstGeom>
          <a:solidFill>
            <a:srgbClr val="F0A22E">
              <a:alpha val="24710"/>
            </a:srgbClr>
          </a:solidFill>
          <a:ln cap="flat" cmpd="sng" w="38100">
            <a:solidFill>
              <a:srgbClr val="B45F0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</a:p>
        </p:txBody>
      </p:sp>
      <p:sp>
        <p:nvSpPr>
          <p:cNvPr id="296" name="Shape 296"/>
          <p:cNvSpPr/>
          <p:nvPr/>
        </p:nvSpPr>
        <p:spPr>
          <a:xfrm>
            <a:off x="6611798" y="2942778"/>
            <a:ext cx="1094400" cy="475200"/>
          </a:xfrm>
          <a:prstGeom prst="roundRect">
            <a:avLst>
              <a:gd fmla="val 5319" name="adj"/>
            </a:avLst>
          </a:prstGeom>
          <a:solidFill>
            <a:srgbClr val="F0A22E">
              <a:alpha val="24710"/>
            </a:srgbClr>
          </a:solidFill>
          <a:ln cap="flat" cmpd="sng" w="38100">
            <a:solidFill>
              <a:srgbClr val="B45F0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</a:p>
        </p:txBody>
      </p:sp>
      <p:sp>
        <p:nvSpPr>
          <p:cNvPr id="297" name="Shape 297"/>
          <p:cNvSpPr/>
          <p:nvPr/>
        </p:nvSpPr>
        <p:spPr>
          <a:xfrm>
            <a:off x="5433647" y="3479950"/>
            <a:ext cx="1424400" cy="475200"/>
          </a:xfrm>
          <a:prstGeom prst="roundRect">
            <a:avLst>
              <a:gd fmla="val 5319" name="adj"/>
            </a:avLst>
          </a:prstGeom>
          <a:solidFill>
            <a:srgbClr val="F0A22E">
              <a:alpha val="24710"/>
            </a:srgbClr>
          </a:solidFill>
          <a:ln cap="flat" cmpd="sng" w="38100">
            <a:solidFill>
              <a:srgbClr val="B45F0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Procedure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90413" y="1151121"/>
            <a:ext cx="11804822" cy="53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7200" u="none" cap="none" strike="noStrike">
                <a:solidFill>
                  <a:srgbClr val="EEBA72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#PH</a:t>
            </a:r>
            <a:r>
              <a:rPr b="1" lang="en-US" sz="11500"/>
              <a:t>P-WEB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table is the main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building block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any database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28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called a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record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entity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Columns (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fields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define the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data they contain</a:t>
            </a:r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Database Table Elements</a:t>
            </a:r>
          </a:p>
        </p:txBody>
      </p:sp>
      <p:graphicFrame>
        <p:nvGraphicFramePr>
          <p:cNvPr id="307" name="Shape 307"/>
          <p:cNvGraphicFramePr/>
          <p:nvPr/>
        </p:nvGraphicFramePr>
        <p:xfrm>
          <a:off x="1632457" y="24715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{FF8BE3CF-B594-445A-B38E-C0D55FE743E2}</a:tableStyleId>
              </a:tblPr>
              <a:tblGrid>
                <a:gridCol w="2142100"/>
                <a:gridCol w="2590800"/>
                <a:gridCol w="2514600"/>
                <a:gridCol w="1676400"/>
              </a:tblGrid>
              <a:tr h="586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b="1" i="0" lang="en-US" sz="2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CustomerID</a:t>
                      </a:r>
                    </a:p>
                  </a:txBody>
                  <a:tcPr marT="45725" marB="45725" marR="157475" marL="157475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C0AA">
                        <a:alpha val="49803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b="1" i="0" lang="en-US" sz="2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FirstName</a:t>
                      </a:r>
                    </a:p>
                  </a:txBody>
                  <a:tcPr marT="45725" marB="45725" marR="157475" marL="157475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C0AA">
                        <a:alpha val="49803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b="1" i="0" lang="en-US" sz="2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Birthdate</a:t>
                      </a:r>
                    </a:p>
                  </a:txBody>
                  <a:tcPr marT="45725" marB="45725" marR="157475" marL="157475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C0AA">
                        <a:alpha val="49803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b="1" i="0" lang="en-US" sz="28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CityID</a:t>
                      </a:r>
                    </a:p>
                  </a:txBody>
                  <a:tcPr marT="45725" marB="45725" marR="157475" marL="157475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C0AA">
                        <a:alpha val="49803"/>
                      </a:srgbClr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2"/>
                          </a:solidFill>
                        </a:rPr>
                        <a:t>1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u="none" cap="none" strike="noStrike">
                          <a:solidFill>
                            <a:schemeClr val="lt2"/>
                          </a:solidFill>
                        </a:rPr>
                        <a:t>Brigitte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03/12/1975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101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2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August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27/05/1968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102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3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Benjamin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15/10/1988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103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4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Denis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07/01/1993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chemeClr val="lt2"/>
                          </a:solidFill>
                        </a:rPr>
                        <a:t>104</a:t>
                      </a: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64848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08" name="Shape 308"/>
          <p:cNvSpPr/>
          <p:nvPr/>
        </p:nvSpPr>
        <p:spPr>
          <a:xfrm>
            <a:off x="227012" y="4256890"/>
            <a:ext cx="1234638" cy="677820"/>
          </a:xfrm>
          <a:prstGeom prst="wedgeRoundRectCallout">
            <a:avLst>
              <a:gd fmla="val 43059" name="adj1"/>
              <a:gd fmla="val -91657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90000" lIns="270000" rIns="270000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Row</a:t>
            </a:r>
          </a:p>
        </p:txBody>
      </p:sp>
      <p:sp>
        <p:nvSpPr>
          <p:cNvPr id="309" name="Shape 309"/>
          <p:cNvSpPr/>
          <p:nvPr/>
        </p:nvSpPr>
        <p:spPr>
          <a:xfrm>
            <a:off x="1435100" y="3401444"/>
            <a:ext cx="9258300" cy="673099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3644900" y="2321944"/>
            <a:ext cx="2870200" cy="26797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7176939" y="1667767"/>
            <a:ext cx="1736873" cy="677820"/>
          </a:xfrm>
          <a:prstGeom prst="wedgeRoundRectCallout">
            <a:avLst>
              <a:gd fmla="val -82609" name="adj1"/>
              <a:gd fmla="val 4261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90000" lIns="270000" rIns="270000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</a:p>
        </p:txBody>
      </p:sp>
      <p:sp>
        <p:nvSpPr>
          <p:cNvPr id="312" name="Shape 312"/>
          <p:cNvSpPr/>
          <p:nvPr/>
        </p:nvSpPr>
        <p:spPr>
          <a:xfrm>
            <a:off x="3644900" y="3414144"/>
            <a:ext cx="2870200" cy="6477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7255369" y="5022992"/>
            <a:ext cx="1139994" cy="677820"/>
          </a:xfrm>
          <a:prstGeom prst="wedgeRoundRectCallout">
            <a:avLst>
              <a:gd fmla="val -133489" name="adj1"/>
              <a:gd fmla="val -18031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90000" lIns="270000" rIns="270000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 Types in MySQL Server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Numeric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b="1" i="0" lang="en-US" sz="2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b="0" i="0" lang="en-US" sz="3200" u="none" cap="none" strike="noStrike">
                <a:solidFill>
                  <a:srgbClr val="EEB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sizes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decimal</a:t>
            </a: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representing real numbers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char(size)</a:t>
            </a:r>
            <a:r>
              <a:rPr b="0" i="0" lang="en-US" sz="28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fixed size string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varchar(size)</a:t>
            </a:r>
            <a:r>
              <a:rPr b="0" i="0" lang="en-US" sz="28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variable size string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text,tinytext,mediumtext,longtext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text data block</a:t>
            </a:r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Basic Data Types in MySQL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Binary data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binary(size)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fixed binary byte strings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varbinary(size)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variable size binary byte strings</a:t>
            </a:r>
          </a:p>
          <a:p>
            <a:pPr indent="-304747" lvl="0" marL="304747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 and time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range is '1000-01-01 to 9999-12-31'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datetime</a:t>
            </a:r>
            <a:r>
              <a:rPr b="0" i="0" lang="en-US" sz="2800" u="none" cap="none" strike="noStrike">
                <a:solidFill>
                  <a:srgbClr val="EEB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range is '1000-01-01 00:00:00' to '9999-12-31 23:59:59'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1428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EEBA72"/>
                </a:solidFill>
                <a:latin typeface="Consolas"/>
                <a:ea typeface="Consolas"/>
                <a:cs typeface="Consolas"/>
                <a:sym typeface="Consolas"/>
              </a:rPr>
              <a:t>timestamp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range of '1970-01-01 00:00:01' UTC to '2038-01-19 03:14:07' UTC.</a:t>
            </a:r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Basic Data Types in MySQL (2)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communicate with the Engine we use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Declarative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language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Logically divided in four sections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Definition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describe the structure of our data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Manipulation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store and retrieve data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Control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define who can access the data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Transaction Control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bundle operations and allow rollback </a:t>
            </a:r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Structured Query Language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Database Modeling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Definition using HeidiSQL</a:t>
            </a:r>
          </a:p>
        </p:txBody>
      </p:sp>
      <p:grpSp>
        <p:nvGrpSpPr>
          <p:cNvPr id="347" name="Shape 347"/>
          <p:cNvGrpSpPr/>
          <p:nvPr/>
        </p:nvGrpSpPr>
        <p:grpSpPr>
          <a:xfrm>
            <a:off x="4532312" y="1676400"/>
            <a:ext cx="3120299" cy="2636408"/>
            <a:chOff x="4189412" y="1981200"/>
            <a:chExt cx="3120299" cy="2636408"/>
          </a:xfrm>
        </p:grpSpPr>
        <p:pic>
          <p:nvPicPr>
            <p:cNvPr descr="http://theappslab.com/wp-content/uploads/2009/12/Free-Database-Add-icon.png" id="348" name="Shape 3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75212" y="1981200"/>
              <a:ext cx="2434499" cy="2434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artistsvalley.com/images/icons/Database%20Application%20Icons/Table%20Entry%20Sort%20Ascending/256x256/Table%20Entry%20Sort%20Ascending.jpg" id="349" name="Shape 3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9412" y="2995934"/>
              <a:ext cx="1621674" cy="1621674"/>
            </a:xfrm>
            <a:prstGeom prst="roundRect">
              <a:avLst>
                <a:gd fmla="val 6550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ECE9E2"/>
                </a:solidFill>
                <a:latin typeface="Calibri"/>
                <a:ea typeface="Calibri"/>
                <a:cs typeface="Calibri"/>
                <a:sym typeface="Calibri"/>
              </a:rPr>
              <a:t>HeidiSQL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a tool that helps us when working with the database and its objects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213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Enables us: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create a new database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create objects in the database (tables, stored procedures, relationships and others)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change the properties of objects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enter records into the tables</a:t>
            </a: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Working with HeidiSQL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 to MySQL Server with user </a:t>
            </a:r>
            <a:r>
              <a:rPr b="1" i="0" lang="en-US" sz="32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the password you set up </a:t>
            </a:r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Make New Connection</a:t>
            </a:r>
          </a:p>
        </p:txBody>
      </p:sp>
      <p:pic>
        <p:nvPicPr>
          <p:cNvPr descr="Screenshot 2016-08-25 11"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412" y="2209800"/>
            <a:ext cx="7110989" cy="43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Create new -&gt; Database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context menu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Creating a New Database</a:t>
            </a:r>
          </a:p>
        </p:txBody>
      </p:sp>
      <p:sp>
        <p:nvSpPr>
          <p:cNvPr id="372" name="Shape 372"/>
          <p:cNvSpPr/>
          <p:nvPr/>
        </p:nvSpPr>
        <p:spPr>
          <a:xfrm>
            <a:off x="6551612" y="3505200"/>
            <a:ext cx="4572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18A46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Valio\AppData\Local\Microsoft\Windows\INetCacheContent.Word\1.png"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012" y="2057400"/>
            <a:ext cx="5322398" cy="33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3860" y="2133600"/>
            <a:ext cx="3838310" cy="305762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/>
          <p:nvPr/>
        </p:nvSpPr>
        <p:spPr>
          <a:xfrm>
            <a:off x="7923212" y="5410199"/>
            <a:ext cx="3505200" cy="491707"/>
          </a:xfrm>
          <a:prstGeom prst="wedgeRoundRectCallout">
            <a:avLst>
              <a:gd fmla="val -12413" name="adj1"/>
              <a:gd fmla="val -176673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context menu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 </a:t>
            </a:r>
            <a:r>
              <a:rPr b="0" i="0" lang="en-US" sz="3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Create new -&gt; Table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inside the desired database</a:t>
            </a:r>
          </a:p>
        </p:txBody>
      </p:sp>
      <p:sp>
        <p:nvSpPr>
          <p:cNvPr id="382" name="Shape 38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Creating Tables</a:t>
            </a:r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2" y="2514600"/>
            <a:ext cx="9850172" cy="281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446087" lvl="0" marL="44608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lang="en-US"/>
              <a:t>Intro</a:t>
            </a:r>
          </a:p>
          <a:p>
            <a:pPr indent="-523185" lvl="1" marL="76194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lang="en-US" sz="3400"/>
              <a:t>Big Picture</a:t>
            </a:r>
          </a:p>
          <a:p>
            <a:pPr lvl="0" marL="44608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lang="en-US"/>
              <a:t>Databases</a:t>
            </a:r>
          </a:p>
          <a:p>
            <a:pPr indent="-523185" lvl="1" marL="761945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Management</a:t>
            </a:r>
          </a:p>
          <a:p>
            <a:pPr indent="-523185" lvl="1" marL="761945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Engine &amp; Storage</a:t>
            </a:r>
          </a:p>
          <a:p>
            <a:pPr indent="-523185" lvl="1" marL="761945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</a:p>
          <a:p>
            <a:pPr indent="-523185" lvl="1" marL="761945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Modeling</a:t>
            </a:r>
          </a:p>
          <a:p>
            <a:pPr indent="-446088" lvl="0" marL="446088" marR="0" rtl="0" algn="l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12" y="1638368"/>
            <a:ext cx="3427315" cy="442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add a field use </a:t>
            </a:r>
            <a:r>
              <a:rPr b="0" i="0" lang="en-US" sz="3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Add column</a:t>
            </a:r>
          </a:p>
        </p:txBody>
      </p:sp>
      <p:sp>
        <p:nvSpPr>
          <p:cNvPr id="390" name="Shape 39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Creating Tables (2)</a:t>
            </a:r>
          </a:p>
        </p:txBody>
      </p:sp>
      <p:pic>
        <p:nvPicPr>
          <p:cNvPr descr="C:\Users\MadWings\Desktop\Screenshot 2017-02-26 18.04.58.png" id="391" name="Shape 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212" y="1798223"/>
            <a:ext cx="5484023" cy="4808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Primary Key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used to uniquely identify and index records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PRIMARY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the context menu of the desired field</a:t>
            </a:r>
          </a:p>
        </p:txBody>
      </p:sp>
      <p:sp>
        <p:nvSpPr>
          <p:cNvPr id="398" name="Shape 39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Creating Tables (3)</a:t>
            </a:r>
          </a:p>
        </p:txBody>
      </p:sp>
      <p:pic>
        <p:nvPicPr>
          <p:cNvPr descr="C:\Users\MadWings\Desktop\primary.png"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412" y="2590800"/>
            <a:ext cx="5168646" cy="395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set a default value for every field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default value makes the field mandatory on </a:t>
            </a:r>
            <a:r>
              <a:rPr b="0" i="0" lang="en-US" sz="32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row insert</a:t>
            </a: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Field Defaults</a:t>
            </a:r>
          </a:p>
        </p:txBody>
      </p:sp>
      <p:pic>
        <p:nvPicPr>
          <p:cNvPr descr="C:\Users\MadWings\Desktop\default.png" id="407" name="Shape 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535" y="2667000"/>
            <a:ext cx="9129690" cy="365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all kinds of data manipulations select the </a:t>
            </a:r>
            <a:r>
              <a:rPr b="0" i="0" lang="en-US" sz="3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tab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Manipulate Data</a:t>
            </a:r>
          </a:p>
        </p:txBody>
      </p:sp>
      <p:pic>
        <p:nvPicPr>
          <p:cNvPr descr="C:\Users\MadWings\Desktop\Clipboard01.png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37" y="1828800"/>
            <a:ext cx="9649345" cy="479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change the properties of a table after its creation</a:t>
            </a:r>
          </a:p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Altering Tables</a:t>
            </a:r>
          </a:p>
        </p:txBody>
      </p:sp>
      <p:pic>
        <p:nvPicPr>
          <p:cNvPr descr="C:\Users\MadWings\Desktop\Clipboard01.png"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87" y="1847850"/>
            <a:ext cx="10097014" cy="455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Basic SQL Queries</a:t>
            </a:r>
          </a:p>
        </p:txBody>
      </p:sp>
      <p:sp>
        <p:nvSpPr>
          <p:cNvPr id="429" name="Shape 429"/>
          <p:cNvSpPr txBox="1"/>
          <p:nvPr>
            <p:ph idx="4294967295" type="sldNum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375" y="1764400"/>
            <a:ext cx="5054100" cy="2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can communicate with the database engine using SQL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Queries provide greater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create a database using SQL: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9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keywords are traditionally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capitalized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SQL Queries</a:t>
            </a:r>
          </a:p>
        </p:txBody>
      </p:sp>
      <p:sp>
        <p:nvSpPr>
          <p:cNvPr id="439" name="Shape 439"/>
          <p:cNvSpPr/>
          <p:nvPr/>
        </p:nvSpPr>
        <p:spPr>
          <a:xfrm>
            <a:off x="2652998" y="4038600"/>
            <a:ext cx="6882829" cy="609398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CREATE DATABASE </a:t>
            </a: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</a:p>
        </p:txBody>
      </p:sp>
      <p:sp>
        <p:nvSpPr>
          <p:cNvPr id="440" name="Shape 440"/>
          <p:cNvSpPr/>
          <p:nvPr/>
        </p:nvSpPr>
        <p:spPr>
          <a:xfrm>
            <a:off x="7008812" y="3056061"/>
            <a:ext cx="3505200" cy="700710"/>
          </a:xfrm>
          <a:prstGeom prst="wedgeRoundRectCallout">
            <a:avLst>
              <a:gd fmla="val -39791" name="adj1"/>
              <a:gd fmla="val 104833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 name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Creation in SQL</a:t>
            </a:r>
          </a:p>
        </p:txBody>
      </p:sp>
      <p:sp>
        <p:nvSpPr>
          <p:cNvPr id="447" name="Shape 447"/>
          <p:cNvSpPr/>
          <p:nvPr/>
        </p:nvSpPr>
        <p:spPr>
          <a:xfrm>
            <a:off x="2578474" y="1999437"/>
            <a:ext cx="7028700" cy="3259354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CREATE TABLE 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Employees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Id </a:t>
            </a: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 NOT NULL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Email </a:t>
            </a: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varchar(50) NOT NULL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FirstName </a:t>
            </a: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varchar(50)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LastName </a:t>
            </a: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varchar(50)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448" name="Shape 448"/>
          <p:cNvSpPr/>
          <p:nvPr/>
        </p:nvSpPr>
        <p:spPr>
          <a:xfrm>
            <a:off x="5103812" y="1999437"/>
            <a:ext cx="1921828" cy="563459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2953042" y="3840480"/>
            <a:ext cx="1961858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2953042" y="4296689"/>
            <a:ext cx="1740878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953042" y="3384271"/>
            <a:ext cx="1169378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2953042" y="2928062"/>
            <a:ext cx="620738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3563114" y="2928062"/>
            <a:ext cx="742185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920230" y="3840480"/>
            <a:ext cx="2257810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4714490" y="4296689"/>
            <a:ext cx="2311150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4150610" y="3384271"/>
            <a:ext cx="2318770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361627" y="2928062"/>
            <a:ext cx="1642933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6498272" y="3384271"/>
            <a:ext cx="1670368" cy="457200"/>
          </a:xfrm>
          <a:prstGeom prst="roundRect">
            <a:avLst>
              <a:gd fmla="val 5385" name="adj"/>
            </a:avLst>
          </a:prstGeom>
          <a:noFill/>
          <a:ln cap="flat" cmpd="sng" w="57150">
            <a:solidFill>
              <a:srgbClr val="F3CD60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5713412" y="1151121"/>
            <a:ext cx="3048000" cy="700710"/>
          </a:xfrm>
          <a:prstGeom prst="wedgeRoundRectCallout">
            <a:avLst>
              <a:gd fmla="val -41775" name="adj1"/>
              <a:gd fmla="val 79102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name</a:t>
            </a:r>
          </a:p>
        </p:txBody>
      </p:sp>
      <p:sp>
        <p:nvSpPr>
          <p:cNvPr id="460" name="Shape 460"/>
          <p:cNvSpPr/>
          <p:nvPr/>
        </p:nvSpPr>
        <p:spPr>
          <a:xfrm>
            <a:off x="1446212" y="5486400"/>
            <a:ext cx="3048000" cy="700710"/>
          </a:xfrm>
          <a:prstGeom prst="wedgeRoundRectCallout">
            <a:avLst>
              <a:gd fmla="val 32169" name="adj1"/>
              <a:gd fmla="val -159835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Column name</a:t>
            </a:r>
          </a:p>
        </p:txBody>
      </p:sp>
      <p:sp>
        <p:nvSpPr>
          <p:cNvPr id="461" name="Shape 461"/>
          <p:cNvSpPr/>
          <p:nvPr/>
        </p:nvSpPr>
        <p:spPr>
          <a:xfrm>
            <a:off x="5256212" y="5486400"/>
            <a:ext cx="3048000" cy="700710"/>
          </a:xfrm>
          <a:prstGeom prst="wedgeRoundRectCallout">
            <a:avLst>
              <a:gd fmla="val -40930" name="adj1"/>
              <a:gd fmla="val -163511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type</a:t>
            </a:r>
          </a:p>
        </p:txBody>
      </p:sp>
      <p:sp>
        <p:nvSpPr>
          <p:cNvPr id="462" name="Shape 462"/>
          <p:cNvSpPr/>
          <p:nvPr/>
        </p:nvSpPr>
        <p:spPr>
          <a:xfrm>
            <a:off x="7085012" y="2267746"/>
            <a:ext cx="3352800" cy="700710"/>
          </a:xfrm>
          <a:prstGeom prst="wedgeRoundRectCallout">
            <a:avLst>
              <a:gd fmla="val -41776" name="adj1"/>
              <a:gd fmla="val 106672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properties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get all information from a table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38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limit the columns and number of records</a:t>
            </a:r>
          </a:p>
        </p:txBody>
      </p:sp>
      <p:sp>
        <p:nvSpPr>
          <p:cNvPr id="469" name="Shape 4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Retrieve Records in SQL</a:t>
            </a:r>
          </a:p>
        </p:txBody>
      </p:sp>
      <p:sp>
        <p:nvSpPr>
          <p:cNvPr id="470" name="Shape 470"/>
          <p:cNvSpPr/>
          <p:nvPr/>
        </p:nvSpPr>
        <p:spPr>
          <a:xfrm>
            <a:off x="2132012" y="2261901"/>
            <a:ext cx="7924802" cy="609398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b="1" lang="en-US" sz="3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1" lang="en-US"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Employees</a:t>
            </a:r>
          </a:p>
        </p:txBody>
      </p:sp>
      <p:sp>
        <p:nvSpPr>
          <p:cNvPr id="471" name="Shape 471"/>
          <p:cNvSpPr/>
          <p:nvPr/>
        </p:nvSpPr>
        <p:spPr>
          <a:xfrm>
            <a:off x="2132013" y="5018094"/>
            <a:ext cx="7924800" cy="1643527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b="1" lang="en-US" sz="3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FirstName, LastName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Employees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3BE60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</a:p>
        </p:txBody>
      </p:sp>
      <p:sp>
        <p:nvSpPr>
          <p:cNvPr id="472" name="Shape 472"/>
          <p:cNvSpPr/>
          <p:nvPr/>
        </p:nvSpPr>
        <p:spPr>
          <a:xfrm>
            <a:off x="7161212" y="1312303"/>
            <a:ext cx="3505200" cy="700710"/>
          </a:xfrm>
          <a:prstGeom prst="wedgeRoundRectCallout">
            <a:avLst>
              <a:gd fmla="val -41996" name="adj1"/>
              <a:gd fmla="val 119537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name</a:t>
            </a:r>
          </a:p>
        </p:txBody>
      </p:sp>
      <p:sp>
        <p:nvSpPr>
          <p:cNvPr id="473" name="Shape 473"/>
          <p:cNvSpPr/>
          <p:nvPr/>
        </p:nvSpPr>
        <p:spPr>
          <a:xfrm>
            <a:off x="7161212" y="4152319"/>
            <a:ext cx="3505200" cy="700710"/>
          </a:xfrm>
          <a:prstGeom prst="wedgeRoundRectCallout">
            <a:avLst>
              <a:gd fmla="val -46038" name="adj1"/>
              <a:gd fmla="val 9013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 of columns</a:t>
            </a:r>
          </a:p>
        </p:txBody>
      </p:sp>
      <p:sp>
        <p:nvSpPr>
          <p:cNvPr id="474" name="Shape 474"/>
          <p:cNvSpPr/>
          <p:nvPr/>
        </p:nvSpPr>
        <p:spPr>
          <a:xfrm>
            <a:off x="1827212" y="4223680"/>
            <a:ext cx="3505200" cy="630822"/>
          </a:xfrm>
          <a:prstGeom prst="wedgeRoundRectCallout">
            <a:avLst>
              <a:gd fmla="val 40673" name="adj1"/>
              <a:gd fmla="val 9109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records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Deleting structures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drop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constraints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tables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entire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Deleting all data in a table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48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Both of these actions </a:t>
            </a:r>
            <a:r>
              <a:rPr b="0" i="0" lang="en-US" sz="3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cannot be undone 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use with caution!</a:t>
            </a:r>
          </a:p>
        </p:txBody>
      </p:sp>
      <p:sp>
        <p:nvSpPr>
          <p:cNvPr id="481" name="Shape 48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Deleting from Database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912813" y="4953000"/>
            <a:ext cx="10363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/>
              <a:t>Intro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912813" y="5754968"/>
            <a:ext cx="103632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150" y="1476375"/>
            <a:ext cx="36195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delete all the entries in a table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9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drop a table – delete data and structure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9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drop entire database</a:t>
            </a:r>
          </a:p>
        </p:txBody>
      </p:sp>
      <p:sp>
        <p:nvSpPr>
          <p:cNvPr id="488" name="Shape 48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Dropping, Deleting and Truncating</a:t>
            </a:r>
          </a:p>
        </p:txBody>
      </p:sp>
      <p:sp>
        <p:nvSpPr>
          <p:cNvPr id="489" name="Shape 489"/>
          <p:cNvSpPr/>
          <p:nvPr/>
        </p:nvSpPr>
        <p:spPr>
          <a:xfrm>
            <a:off x="989012" y="2057400"/>
            <a:ext cx="4346576" cy="544765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DELETE FROM 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Employees</a:t>
            </a:r>
          </a:p>
        </p:txBody>
      </p:sp>
      <p:sp>
        <p:nvSpPr>
          <p:cNvPr id="490" name="Shape 490"/>
          <p:cNvSpPr/>
          <p:nvPr/>
        </p:nvSpPr>
        <p:spPr>
          <a:xfrm>
            <a:off x="7588155" y="1143000"/>
            <a:ext cx="3048000" cy="700710"/>
          </a:xfrm>
          <a:prstGeom prst="wedgeRoundRectCallout">
            <a:avLst>
              <a:gd fmla="val 21058" name="adj1"/>
              <a:gd fmla="val 91052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name</a:t>
            </a:r>
          </a:p>
        </p:txBody>
      </p:sp>
      <p:sp>
        <p:nvSpPr>
          <p:cNvPr id="491" name="Shape 491"/>
          <p:cNvSpPr/>
          <p:nvPr/>
        </p:nvSpPr>
        <p:spPr>
          <a:xfrm>
            <a:off x="3043236" y="3868890"/>
            <a:ext cx="6099176" cy="544765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DROP TABLE 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Employees</a:t>
            </a:r>
          </a:p>
        </p:txBody>
      </p:sp>
      <p:sp>
        <p:nvSpPr>
          <p:cNvPr id="492" name="Shape 492"/>
          <p:cNvSpPr/>
          <p:nvPr/>
        </p:nvSpPr>
        <p:spPr>
          <a:xfrm>
            <a:off x="7618412" y="4141272"/>
            <a:ext cx="3048000" cy="700710"/>
          </a:xfrm>
          <a:prstGeom prst="wedgeRoundRectCallout">
            <a:avLst>
              <a:gd fmla="val -65787" name="adj1"/>
              <a:gd fmla="val -4923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Table name</a:t>
            </a:r>
          </a:p>
        </p:txBody>
      </p:sp>
      <p:sp>
        <p:nvSpPr>
          <p:cNvPr id="493" name="Shape 493"/>
          <p:cNvSpPr/>
          <p:nvPr/>
        </p:nvSpPr>
        <p:spPr>
          <a:xfrm>
            <a:off x="3043236" y="5480295"/>
            <a:ext cx="6099176" cy="544765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DROP DATABASE 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</a:p>
        </p:txBody>
      </p:sp>
      <p:sp>
        <p:nvSpPr>
          <p:cNvPr id="494" name="Shape 494"/>
          <p:cNvSpPr/>
          <p:nvPr/>
        </p:nvSpPr>
        <p:spPr>
          <a:xfrm>
            <a:off x="7923212" y="5129937"/>
            <a:ext cx="3048000" cy="700710"/>
          </a:xfrm>
          <a:prstGeom prst="wedgeRoundRectCallout">
            <a:avLst>
              <a:gd fmla="val -72970" name="adj1"/>
              <a:gd fmla="val 3714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 name</a:t>
            </a:r>
          </a:p>
        </p:txBody>
      </p:sp>
      <p:sp>
        <p:nvSpPr>
          <p:cNvPr id="495" name="Shape 495"/>
          <p:cNvSpPr/>
          <p:nvPr/>
        </p:nvSpPr>
        <p:spPr>
          <a:xfrm>
            <a:off x="5713412" y="2046035"/>
            <a:ext cx="4879976" cy="544765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TRUNCATE TABLE </a:t>
            </a: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Employees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190412" y="1151121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RDBMS store and manage data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MySQL server also stores data types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database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tools like HeidiSQL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Execute basic SQL Queries</a:t>
            </a:r>
          </a:p>
          <a:p>
            <a:pPr indent="-457145" lvl="1" marL="749246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pic>
        <p:nvPicPr>
          <p:cNvPr descr="C:\Users\Ivan\Desktop\elements_presentations\summary_pic.png"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412" y="3352800"/>
            <a:ext cx="3787432" cy="2806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MySQL Introduction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https://softuni.bg/courses/php-basics/</a:t>
            </a:r>
          </a:p>
        </p:txBody>
      </p:sp>
      <p:pic>
        <p:nvPicPr>
          <p:cNvPr id="514" name="Shape 5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0249" y="3996240"/>
            <a:ext cx="1726158" cy="932887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515" name="Shape 51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0390" y="1255207"/>
            <a:ext cx="1752140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16" name="Shape 51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764" y="1255208"/>
            <a:ext cx="2093874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17" name="Shape 517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2764" y="5373443"/>
            <a:ext cx="3352800" cy="849557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18" name="Shape 51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563" y="5373443"/>
            <a:ext cx="2753589" cy="849556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519" name="Shape 519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33728" y="5373443"/>
            <a:ext cx="4073042" cy="84955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20" name="Shape 520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65249" y="2577353"/>
            <a:ext cx="3631158" cy="78319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21" name="Shape 521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77182" y="1391286"/>
            <a:ext cx="5993358" cy="55037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22" name="Shape 522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764" y="2380769"/>
            <a:ext cx="1922519" cy="854925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24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Attribution: this work may contain portions from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PHP Manual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by The PHP Group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CC-BY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PHP and MySQL Web Development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course by Telerik Academy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CC-BY-NC-SA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32" name="Shape 53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7637" y="3281192"/>
            <a:ext cx="3170776" cy="1109380"/>
          </a:xfrm>
          <a:prstGeom prst="roundRect">
            <a:avLst>
              <a:gd fmla="val 4326" name="adj"/>
            </a:avLst>
          </a:prstGeom>
          <a:noFill/>
          <a:ln cap="flat" cmpd="sng" w="9525">
            <a:solidFill>
              <a:srgbClr val="00843B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4294967295" type="title"/>
          </p:nvPr>
        </p:nvSpPr>
        <p:spPr>
          <a:xfrm>
            <a:off x="259899" y="103056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Free Trainings @ Software University</a:t>
            </a:r>
          </a:p>
        </p:txBody>
      </p:sp>
      <p:sp>
        <p:nvSpPr>
          <p:cNvPr id="540" name="Shape 540"/>
          <p:cNvSpPr txBox="1"/>
          <p:nvPr>
            <p:ph idx="4294967295" type="body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softuni.org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softuni.bg</a:t>
            </a:r>
            <a:r>
              <a:rPr b="0" i="0" lang="en-US" sz="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</a:p>
          <a:p>
            <a:pPr indent="-317394" lvl="2" marL="609494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forum.softuni.bg</a:t>
            </a:r>
          </a:p>
        </p:txBody>
      </p:sp>
      <p:pic>
        <p:nvPicPr>
          <p:cNvPr descr="http://softuni.bg" id="541" name="Shape 541" title="Software University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6400" y="1594686"/>
            <a:ext cx="1698739" cy="1567923"/>
          </a:xfrm>
          <a:prstGeom prst="rect">
            <a:avLst/>
          </a:prstGeom>
          <a:noFill/>
          <a:ln cap="flat" cmpd="sng" w="12700">
            <a:solidFill>
              <a:srgbClr val="55438F">
                <a:alpha val="6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http://softuni.org" id="542" name="Shape 542" title="Software University Foundation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-15226" l="-5359" r="-5359" t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EC9D11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http://www.facebook.com/SoftwareUniversity" id="543" name="Shape 543" title="Software University @ Facebook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75536" y="3512062"/>
            <a:ext cx="1003034" cy="1016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orum.softuni.bg" id="544" name="Shape 544" title="Software University - Forum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109334" y="4876800"/>
            <a:ext cx="970116" cy="9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62304" y="3093954"/>
            <a:ext cx="2286198" cy="249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5772500" y="2759425"/>
            <a:ext cx="6168000" cy="2343600"/>
          </a:xfrm>
          <a:prstGeom prst="rect">
            <a:avLst/>
          </a:prstGeom>
          <a:solidFill>
            <a:srgbClr val="603A14"/>
          </a:solidFill>
          <a:ln cap="flat" cmpd="sng" w="9525">
            <a:solidFill>
              <a:srgbClr val="F3F3F3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3F3F3"/>
                </a:solidFill>
              </a:rPr>
              <a:t>Server</a:t>
            </a: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Big Picture</a:t>
            </a:r>
          </a:p>
        </p:txBody>
      </p:sp>
      <p:sp>
        <p:nvSpPr>
          <p:cNvPr id="100" name="Shape 100"/>
          <p:cNvSpPr/>
          <p:nvPr/>
        </p:nvSpPr>
        <p:spPr>
          <a:xfrm>
            <a:off x="10398575" y="3048625"/>
            <a:ext cx="1471025" cy="1481175"/>
          </a:xfrm>
          <a:prstGeom prst="flowChartMagneticDisk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DB</a:t>
            </a:r>
          </a:p>
        </p:txBody>
      </p:sp>
      <p:sp>
        <p:nvSpPr>
          <p:cNvPr id="101" name="Shape 101"/>
          <p:cNvSpPr/>
          <p:nvPr/>
        </p:nvSpPr>
        <p:spPr>
          <a:xfrm>
            <a:off x="8349325" y="3390963"/>
            <a:ext cx="1579338" cy="923184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PHP</a:t>
            </a:r>
          </a:p>
        </p:txBody>
      </p:sp>
      <p:sp>
        <p:nvSpPr>
          <p:cNvPr id="102" name="Shape 102"/>
          <p:cNvSpPr/>
          <p:nvPr/>
        </p:nvSpPr>
        <p:spPr>
          <a:xfrm>
            <a:off x="6188450" y="3380875"/>
            <a:ext cx="1633325" cy="1110900"/>
          </a:xfrm>
          <a:prstGeom prst="flowChartPredefinedProcess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Web</a:t>
            </a:r>
            <a:br>
              <a:rPr lang="en-US" sz="2400"/>
            </a:br>
            <a:r>
              <a:rPr lang="en-US" sz="2400"/>
              <a:t>Server</a:t>
            </a:r>
          </a:p>
        </p:txBody>
      </p:sp>
      <p:sp>
        <p:nvSpPr>
          <p:cNvPr id="103" name="Shape 103"/>
          <p:cNvSpPr/>
          <p:nvPr/>
        </p:nvSpPr>
        <p:spPr>
          <a:xfrm>
            <a:off x="3357950" y="3048625"/>
            <a:ext cx="2191320" cy="1775412"/>
          </a:xfrm>
          <a:prstGeom prst="cloud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Internet</a:t>
            </a:r>
          </a:p>
        </p:txBody>
      </p:sp>
      <p:sp>
        <p:nvSpPr>
          <p:cNvPr id="104" name="Shape 104"/>
          <p:cNvSpPr/>
          <p:nvPr/>
        </p:nvSpPr>
        <p:spPr>
          <a:xfrm>
            <a:off x="1237250" y="3474775"/>
            <a:ext cx="1410300" cy="923100"/>
          </a:xfrm>
          <a:prstGeom prst="flowChartAlternateProcess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Browser</a:t>
            </a:r>
          </a:p>
        </p:txBody>
      </p:sp>
      <p:sp>
        <p:nvSpPr>
          <p:cNvPr id="105" name="Shape 105"/>
          <p:cNvSpPr/>
          <p:nvPr/>
        </p:nvSpPr>
        <p:spPr>
          <a:xfrm>
            <a:off x="405825" y="3753663"/>
            <a:ext cx="618900" cy="466800"/>
          </a:xfrm>
          <a:prstGeom prst="smileyFace">
            <a:avLst>
              <a:gd fmla="val 4653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" name="Shape 106"/>
          <p:cNvCxnSpPr/>
          <p:nvPr/>
        </p:nvCxnSpPr>
        <p:spPr>
          <a:xfrm>
            <a:off x="2495675" y="3789225"/>
            <a:ext cx="3915900" cy="1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" name="Shape 107"/>
          <p:cNvCxnSpPr/>
          <p:nvPr/>
        </p:nvCxnSpPr>
        <p:spPr>
          <a:xfrm>
            <a:off x="7466400" y="3783925"/>
            <a:ext cx="11667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/>
          <p:nvPr/>
        </p:nvCxnSpPr>
        <p:spPr>
          <a:xfrm>
            <a:off x="9607000" y="3783925"/>
            <a:ext cx="11667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/>
          <p:nvPr/>
        </p:nvCxnSpPr>
        <p:spPr>
          <a:xfrm>
            <a:off x="2475375" y="4088725"/>
            <a:ext cx="39309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0" name="Shape 110"/>
          <p:cNvCxnSpPr/>
          <p:nvPr/>
        </p:nvCxnSpPr>
        <p:spPr>
          <a:xfrm>
            <a:off x="7466400" y="4088725"/>
            <a:ext cx="11667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9607000" y="4088725"/>
            <a:ext cx="11667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2" name="Shape 112"/>
          <p:cNvSpPr/>
          <p:nvPr/>
        </p:nvSpPr>
        <p:spPr>
          <a:xfrm>
            <a:off x="1237250" y="5240000"/>
            <a:ext cx="1410300" cy="923100"/>
          </a:xfrm>
          <a:prstGeom prst="flowChartAlternateProcess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DB Client</a:t>
            </a:r>
          </a:p>
        </p:txBody>
      </p:sp>
      <p:cxnSp>
        <p:nvCxnSpPr>
          <p:cNvPr id="113" name="Shape 113"/>
          <p:cNvCxnSpPr>
            <a:stCxn id="112" idx="3"/>
            <a:endCxn id="100" idx="3"/>
          </p:cNvCxnSpPr>
          <p:nvPr/>
        </p:nvCxnSpPr>
        <p:spPr>
          <a:xfrm flipH="1" rot="10800000">
            <a:off x="2647550" y="4529750"/>
            <a:ext cx="8486400" cy="1171800"/>
          </a:xfrm>
          <a:prstGeom prst="bentConnector2">
            <a:avLst/>
          </a:prstGeom>
          <a:noFill/>
          <a:ln cap="flat" cmpd="sng" w="76200">
            <a:solidFill>
              <a:srgbClr val="FF0000"/>
            </a:solidFill>
            <a:prstDash val="dash"/>
            <a:round/>
            <a:headEnd len="lg" w="lg" type="stealth"/>
            <a:tailEnd len="lg" w="lg" type="stealth"/>
          </a:ln>
        </p:spPr>
      </p:cxnSp>
      <p:sp>
        <p:nvSpPr>
          <p:cNvPr id="114" name="Shape 114"/>
          <p:cNvSpPr/>
          <p:nvPr/>
        </p:nvSpPr>
        <p:spPr>
          <a:xfrm>
            <a:off x="2353625" y="1988425"/>
            <a:ext cx="1278300" cy="537600"/>
          </a:xfrm>
          <a:prstGeom prst="wedgeRoundRectCallout">
            <a:avLst>
              <a:gd fmla="val 12697" name="adj1"/>
              <a:gd fmla="val 28023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HTTP</a:t>
            </a:r>
          </a:p>
        </p:txBody>
      </p:sp>
      <p:sp>
        <p:nvSpPr>
          <p:cNvPr id="115" name="Shape 115"/>
          <p:cNvSpPr/>
          <p:nvPr/>
        </p:nvSpPr>
        <p:spPr>
          <a:xfrm>
            <a:off x="7182625" y="1907275"/>
            <a:ext cx="1278300" cy="537600"/>
          </a:xfrm>
          <a:prstGeom prst="wedgeRoundRectCallout">
            <a:avLst>
              <a:gd fmla="val 12697" name="adj1"/>
              <a:gd fmla="val 28023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FILE</a:t>
            </a:r>
          </a:p>
        </p:txBody>
      </p:sp>
      <p:sp>
        <p:nvSpPr>
          <p:cNvPr id="116" name="Shape 116"/>
          <p:cNvSpPr/>
          <p:nvPr/>
        </p:nvSpPr>
        <p:spPr>
          <a:xfrm>
            <a:off x="9292775" y="1937725"/>
            <a:ext cx="2191200" cy="537600"/>
          </a:xfrm>
          <a:prstGeom prst="wedgeRoundRectCallout">
            <a:avLst>
              <a:gd fmla="val -12960" name="adj1"/>
              <a:gd fmla="val 28589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/>
              <a:t>TCP/Socket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912813" y="4953000"/>
            <a:ext cx="10363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/>
              <a:t>base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912813" y="5754968"/>
            <a:ext cx="103632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450" y="1907275"/>
            <a:ext cx="2299926" cy="25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Data Management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When Do We Need a Database?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469" y="1219200"/>
            <a:ext cx="4756531" cy="337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Storage vs. Management</a:t>
            </a:r>
          </a:p>
        </p:txBody>
      </p:sp>
      <p:sp>
        <p:nvSpPr>
          <p:cNvPr id="137" name="Shape 137"/>
          <p:cNvSpPr/>
          <p:nvPr/>
        </p:nvSpPr>
        <p:spPr>
          <a:xfrm>
            <a:off x="1979612" y="1371600"/>
            <a:ext cx="3962400" cy="4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0000" lIns="180000" rIns="180000" wrap="square" tIns="180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RECEIPT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07/16/2016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Order#: [00315]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Customer: David Rivers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Product: Oil Pump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S/N: OP147-0623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Price:	69.90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Qty:		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Total:		69.90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4233862" y="1974850"/>
            <a:ext cx="1600200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6677048" y="2667000"/>
            <a:ext cx="449580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00315 – 07/16/2016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David Rivers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Oil Pump (OP147-0623)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x 69.90</a:t>
            </a:r>
          </a:p>
        </p:txBody>
      </p:sp>
      <p:sp>
        <p:nvSpPr>
          <p:cNvPr id="140" name="Shape 140"/>
          <p:cNvSpPr/>
          <p:nvPr/>
        </p:nvSpPr>
        <p:spPr>
          <a:xfrm>
            <a:off x="4767262" y="2359025"/>
            <a:ext cx="1066799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471862" y="3056255"/>
            <a:ext cx="1600200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215640" y="3437255"/>
            <a:ext cx="1272540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2712719" y="3819525"/>
            <a:ext cx="1633855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3471855" y="4535800"/>
            <a:ext cx="853500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3471880" y="4916805"/>
            <a:ext cx="853500" cy="381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Storage vs. Management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212" y="1654693"/>
            <a:ext cx="3960815" cy="275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06" y="4942412"/>
            <a:ext cx="11800433" cy="90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oftUni 16x9">
  <a:themeElements>
    <a:clrScheme name="Custom 1">
      <a:dk1>
        <a:srgbClr val="000000"/>
      </a:dk1>
      <a:lt1>
        <a:srgbClr val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